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6588085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F3E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5943" y="1867376"/>
            <a:ext cx="276582" cy="2765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7339" y="1636871"/>
            <a:ext cx="235815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67339" y="2035612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F3E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943" y="3158133"/>
            <a:ext cx="276582" cy="2765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67339" y="2927628"/>
            <a:ext cx="330553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Loyalty Programs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567339" y="332636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F3E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943" y="4448889"/>
            <a:ext cx="276582" cy="2765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67339" y="4218384"/>
            <a:ext cx="273974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567339" y="4617125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with margin.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F3E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943" y="5739646"/>
            <a:ext cx="276582" cy="27658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67339" y="5509141"/>
            <a:ext cx="236220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1567339" y="5907881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items.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E8F3E8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943" y="7030403"/>
            <a:ext cx="276582" cy="27658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67339" y="6799898"/>
            <a:ext cx="232969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22" name="Text 15"/>
          <p:cNvSpPr/>
          <p:nvPr/>
        </p:nvSpPr>
        <p:spPr>
          <a:xfrm>
            <a:off x="1567339" y="719863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high-revenue groups.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010031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3,900 purchases across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5010031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Goals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75774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Insights into spending, segments, preferences, subscriptions.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5010031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Guide business decisions for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8999"/>
            <a:ext cx="5603200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4384" y="4455438"/>
            <a:ext cx="130616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Retail company seeks to understand customer behavior for improved sales, satisfaction, and loyalty.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4" y="5065990"/>
            <a:ext cx="4353878" cy="8964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8459" y="618648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Changing Patterns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08459" y="6671072"/>
            <a:ext cx="3905726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Demographics, categories, channels.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61" y="5065990"/>
            <a:ext cx="4353878" cy="8964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62337" y="618648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Data-Driven Need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362337" y="6671072"/>
            <a:ext cx="3905726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Factors like discounts, reviews, seasons.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139" y="5065990"/>
            <a:ext cx="4353878" cy="8964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6214" y="618648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Identify Trends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6214" y="6671072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trends and behavioral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Central Research Question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4267795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can the company leverage consumer shopping data to identify purchasing trends, enhance customer engagement, and optimize marketing and product strategies to drive long-term business growth?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12644"/>
            <a:ext cx="30480" cy="1961912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1228249"/>
            <a:ext cx="652700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Summary &amp; EDA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733" y="2392918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Details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4733" y="2923461"/>
            <a:ext cx="35947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Rows: 3,900, Columns: 18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4733" y="3327083"/>
            <a:ext cx="3594735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Features: Demographics, Purchase Details, Shopping Behavior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4733" y="4393168"/>
            <a:ext cx="359473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Missing Data: 37 values in Review Rating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32152" y="2392918"/>
            <a:ext cx="3513772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 (Python)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32152" y="2923461"/>
            <a:ext cx="359473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Loading &amp; Initial Exploration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32152" y="3658314"/>
            <a:ext cx="359473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Missing Data Handling (median imputation)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32152" y="4393168"/>
            <a:ext cx="359473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Column Standardization (snake_case)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32152" y="5128022"/>
            <a:ext cx="359473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 Engineering (age_group, purchase_frequency_days)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32152" y="5862876"/>
            <a:ext cx="359473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Consistency Check (dropped promo_code_used)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32152" y="6597729"/>
            <a:ext cx="359473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 Integration (MySQL)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184" y="436602"/>
            <a:ext cx="8032433" cy="992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SQL Analysis: Key Business Transactions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42184" y="1905357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AFFFA"/>
          </a:solidFill>
          <a:ln/>
        </p:spPr>
      </p:sp>
      <p:sp>
        <p:nvSpPr>
          <p:cNvPr id="5" name="Shape 2"/>
          <p:cNvSpPr/>
          <p:nvPr/>
        </p:nvSpPr>
        <p:spPr>
          <a:xfrm>
            <a:off x="6042184" y="1882497"/>
            <a:ext cx="8032433" cy="91440"/>
          </a:xfrm>
          <a:prstGeom prst="roundRect">
            <a:avLst>
              <a:gd name="adj" fmla="val 156307"/>
            </a:avLst>
          </a:prstGeom>
          <a:solidFill>
            <a:srgbClr val="438951"/>
          </a:solidFill>
          <a:ln/>
        </p:spPr>
      </p:sp>
      <p:sp>
        <p:nvSpPr>
          <p:cNvPr id="6" name="Shape 3"/>
          <p:cNvSpPr/>
          <p:nvPr/>
        </p:nvSpPr>
        <p:spPr>
          <a:xfrm>
            <a:off x="9820215" y="1667232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9963090" y="1786295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23754" y="2302312"/>
            <a:ext cx="19850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23754" y="2645569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Male: $157,890, Female: $75,191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042184" y="3478054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AFFFA"/>
          </a:solidFill>
          <a:ln/>
        </p:spPr>
      </p:sp>
      <p:sp>
        <p:nvSpPr>
          <p:cNvPr id="11" name="Shape 8"/>
          <p:cNvSpPr/>
          <p:nvPr/>
        </p:nvSpPr>
        <p:spPr>
          <a:xfrm>
            <a:off x="6042184" y="3455194"/>
            <a:ext cx="8032433" cy="91440"/>
          </a:xfrm>
          <a:prstGeom prst="roundRect">
            <a:avLst>
              <a:gd name="adj" fmla="val 156307"/>
            </a:avLst>
          </a:prstGeom>
          <a:solidFill>
            <a:srgbClr val="438951"/>
          </a:solidFill>
          <a:ln/>
        </p:spPr>
      </p:sp>
      <p:sp>
        <p:nvSpPr>
          <p:cNvPr id="12" name="Shape 9"/>
          <p:cNvSpPr/>
          <p:nvPr/>
        </p:nvSpPr>
        <p:spPr>
          <a:xfrm>
            <a:off x="9820215" y="3239929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438951"/>
          </a:solidFill>
          <a:ln/>
        </p:spPr>
      </p:sp>
      <p:sp>
        <p:nvSpPr>
          <p:cNvPr id="13" name="Text 10"/>
          <p:cNvSpPr/>
          <p:nvPr/>
        </p:nvSpPr>
        <p:spPr>
          <a:xfrm>
            <a:off x="9963090" y="3358991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223754" y="3875008"/>
            <a:ext cx="267593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Discounted High Spenders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23754" y="4218265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Customers using discounts, spending above average.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042184" y="5050750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AFFFA"/>
          </a:solidFill>
          <a:ln/>
        </p:spPr>
      </p:sp>
      <p:sp>
        <p:nvSpPr>
          <p:cNvPr id="17" name="Shape 14"/>
          <p:cNvSpPr/>
          <p:nvPr/>
        </p:nvSpPr>
        <p:spPr>
          <a:xfrm>
            <a:off x="6042184" y="5027890"/>
            <a:ext cx="8032433" cy="91440"/>
          </a:xfrm>
          <a:prstGeom prst="roundRect">
            <a:avLst>
              <a:gd name="adj" fmla="val 156307"/>
            </a:avLst>
          </a:prstGeom>
          <a:solidFill>
            <a:srgbClr val="438951"/>
          </a:solidFill>
          <a:ln/>
        </p:spPr>
      </p:sp>
      <p:sp>
        <p:nvSpPr>
          <p:cNvPr id="18" name="Shape 15"/>
          <p:cNvSpPr/>
          <p:nvPr/>
        </p:nvSpPr>
        <p:spPr>
          <a:xfrm>
            <a:off x="9820215" y="4812625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438951"/>
          </a:solidFill>
          <a:ln/>
        </p:spPr>
      </p:sp>
      <p:sp>
        <p:nvSpPr>
          <p:cNvPr id="19" name="Text 16"/>
          <p:cNvSpPr/>
          <p:nvPr/>
        </p:nvSpPr>
        <p:spPr>
          <a:xfrm>
            <a:off x="9963090" y="493168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223754" y="5447705"/>
            <a:ext cx="253484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5 Reviewed Products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23754" y="5790962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 (3.86), Sandals (3.84), Boots (3.82), Hat (3.8), Skirt (3.78)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6042184" y="6623447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AFFFA"/>
          </a:solidFill>
          <a:ln/>
        </p:spPr>
      </p:sp>
      <p:sp>
        <p:nvSpPr>
          <p:cNvPr id="23" name="Shape 20"/>
          <p:cNvSpPr/>
          <p:nvPr/>
        </p:nvSpPr>
        <p:spPr>
          <a:xfrm>
            <a:off x="6042184" y="6600587"/>
            <a:ext cx="8032433" cy="91440"/>
          </a:xfrm>
          <a:prstGeom prst="roundRect">
            <a:avLst>
              <a:gd name="adj" fmla="val 156307"/>
            </a:avLst>
          </a:prstGeom>
          <a:solidFill>
            <a:srgbClr val="438951"/>
          </a:solidFill>
          <a:ln/>
        </p:spPr>
      </p:sp>
      <p:sp>
        <p:nvSpPr>
          <p:cNvPr id="24" name="Shape 21"/>
          <p:cNvSpPr/>
          <p:nvPr/>
        </p:nvSpPr>
        <p:spPr>
          <a:xfrm>
            <a:off x="9820215" y="6385322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438951"/>
          </a:solidFill>
          <a:ln/>
        </p:spPr>
      </p:sp>
      <p:sp>
        <p:nvSpPr>
          <p:cNvPr id="25" name="Text 22"/>
          <p:cNvSpPr/>
          <p:nvPr/>
        </p:nvSpPr>
        <p:spPr>
          <a:xfrm>
            <a:off x="9963090" y="6504384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6223754" y="7020401"/>
            <a:ext cx="212097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Type Spend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6223754" y="7363658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Express: $60.48, Standard: $58.46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11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901" y="3518892"/>
            <a:ext cx="12333565" cy="655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SQL Analysis: Subscription &amp; Product Insights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3901" y="4488537"/>
            <a:ext cx="4247674" cy="2843332"/>
          </a:xfrm>
          <a:prstGeom prst="roundRect">
            <a:avLst>
              <a:gd name="adj" fmla="val 6637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943570" y="4698206"/>
            <a:ext cx="629007" cy="629007"/>
          </a:xfrm>
          <a:prstGeom prst="roundRect">
            <a:avLst>
              <a:gd name="adj" fmla="val 14535745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568" y="4871085"/>
            <a:ext cx="283012" cy="2830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3570" y="5536883"/>
            <a:ext cx="26211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 Spend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43570" y="5990273"/>
            <a:ext cx="38283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 Avg $59.49, Total $62,645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943570" y="6451402"/>
            <a:ext cx="382833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Non-subscribers: Avg $59.87, Total $170,436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5191244" y="4488537"/>
            <a:ext cx="4247793" cy="2843332"/>
          </a:xfrm>
          <a:prstGeom prst="roundRect">
            <a:avLst>
              <a:gd name="adj" fmla="val 6637"/>
            </a:avLst>
          </a:prstGeom>
          <a:solidFill>
            <a:srgbClr val="E8F3E8"/>
          </a:solidFill>
          <a:ln/>
        </p:spPr>
      </p:sp>
      <p:sp>
        <p:nvSpPr>
          <p:cNvPr id="11" name="Shape 7"/>
          <p:cNvSpPr/>
          <p:nvPr/>
        </p:nvSpPr>
        <p:spPr>
          <a:xfrm>
            <a:off x="5400913" y="4698206"/>
            <a:ext cx="629007" cy="629007"/>
          </a:xfrm>
          <a:prstGeom prst="roundRect">
            <a:avLst>
              <a:gd name="adj" fmla="val 14535745"/>
            </a:avLst>
          </a:prstGeom>
          <a:solidFill>
            <a:srgbClr val="43895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3911" y="4871085"/>
            <a:ext cx="283012" cy="2830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00913" y="5536883"/>
            <a:ext cx="358390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5 Discounted Products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5400913" y="5990273"/>
            <a:ext cx="3828455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Hat (50%), Sneakers (49.66%), Coat (49.07%), Sweater (48.17%), Pants (47.37%)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9648706" y="4488537"/>
            <a:ext cx="4247793" cy="2843332"/>
          </a:xfrm>
          <a:prstGeom prst="roundRect">
            <a:avLst>
              <a:gd name="adj" fmla="val 6637"/>
            </a:avLst>
          </a:prstGeom>
          <a:solidFill>
            <a:srgbClr val="E8F3E8"/>
          </a:solidFill>
          <a:ln/>
        </p:spPr>
      </p:sp>
      <p:sp>
        <p:nvSpPr>
          <p:cNvPr id="16" name="Shape 11"/>
          <p:cNvSpPr/>
          <p:nvPr/>
        </p:nvSpPr>
        <p:spPr>
          <a:xfrm>
            <a:off x="9858375" y="4698206"/>
            <a:ext cx="629007" cy="629007"/>
          </a:xfrm>
          <a:prstGeom prst="roundRect">
            <a:avLst>
              <a:gd name="adj" fmla="val 14535745"/>
            </a:avLst>
          </a:prstGeom>
          <a:solidFill>
            <a:srgbClr val="438951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1373" y="4871085"/>
            <a:ext cx="283012" cy="28301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58375" y="5536883"/>
            <a:ext cx="266330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Segments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9858375" y="5990273"/>
            <a:ext cx="3828455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Loyal (3116), Returning (701), New (83)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0273" y="619720"/>
            <a:ext cx="7812762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SQL Analysis: Product &amp; Age Group Trends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10050780" y="1285399"/>
            <a:ext cx="15240" cy="3553778"/>
          </a:xfrm>
          <a:prstGeom prst="roundRect">
            <a:avLst>
              <a:gd name="adj" fmla="val 85021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9785747" y="1439704"/>
            <a:ext cx="287893" cy="15240"/>
          </a:xfrm>
          <a:prstGeom prst="roundRect">
            <a:avLst>
              <a:gd name="adj" fmla="val 85021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10004465" y="1393388"/>
            <a:ext cx="107871" cy="107871"/>
          </a:xfrm>
          <a:prstGeom prst="roundRect">
            <a:avLst>
              <a:gd name="adj" fmla="val 423840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6979444" y="1334810"/>
            <a:ext cx="250317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3 Products by Category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990273" y="1646158"/>
            <a:ext cx="3492341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Accessories: Jewelry, Sunglasses, Belt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10043160" y="2303383"/>
            <a:ext cx="287893" cy="15240"/>
          </a:xfrm>
          <a:prstGeom prst="roundRect">
            <a:avLst>
              <a:gd name="adj" fmla="val 850218"/>
            </a:avLst>
          </a:prstGeom>
          <a:solidFill>
            <a:srgbClr val="CED9CE"/>
          </a:solidFill>
          <a:ln/>
        </p:spPr>
      </p:sp>
      <p:sp>
        <p:nvSpPr>
          <p:cNvPr id="10" name="Shape 7"/>
          <p:cNvSpPr/>
          <p:nvPr/>
        </p:nvSpPr>
        <p:spPr>
          <a:xfrm>
            <a:off x="10004465" y="2257068"/>
            <a:ext cx="107871" cy="107871"/>
          </a:xfrm>
          <a:prstGeom prst="roundRect">
            <a:avLst>
              <a:gd name="adj" fmla="val 423840"/>
            </a:avLst>
          </a:prstGeom>
          <a:solidFill>
            <a:srgbClr val="438951"/>
          </a:solidFill>
          <a:ln/>
        </p:spPr>
      </p:sp>
      <p:sp>
        <p:nvSpPr>
          <p:cNvPr id="11" name="Text 8"/>
          <p:cNvSpPr/>
          <p:nvPr/>
        </p:nvSpPr>
        <p:spPr>
          <a:xfrm>
            <a:off x="10634186" y="2198489"/>
            <a:ext cx="179963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Clothing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0634186" y="2509838"/>
            <a:ext cx="3492341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Blouse, Pants, Shirt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9785747" y="3047881"/>
            <a:ext cx="287893" cy="15240"/>
          </a:xfrm>
          <a:prstGeom prst="roundRect">
            <a:avLst>
              <a:gd name="adj" fmla="val 850218"/>
            </a:avLst>
          </a:prstGeom>
          <a:solidFill>
            <a:srgbClr val="CED9CE"/>
          </a:solidFill>
          <a:ln/>
        </p:spPr>
      </p:sp>
      <p:sp>
        <p:nvSpPr>
          <p:cNvPr id="14" name="Shape 11"/>
          <p:cNvSpPr/>
          <p:nvPr/>
        </p:nvSpPr>
        <p:spPr>
          <a:xfrm>
            <a:off x="10004465" y="3001566"/>
            <a:ext cx="107871" cy="107871"/>
          </a:xfrm>
          <a:prstGeom prst="roundRect">
            <a:avLst>
              <a:gd name="adj" fmla="val 423840"/>
            </a:avLst>
          </a:prstGeom>
          <a:solidFill>
            <a:srgbClr val="438951"/>
          </a:solidFill>
          <a:ln/>
        </p:spPr>
      </p:sp>
      <p:sp>
        <p:nvSpPr>
          <p:cNvPr id="15" name="Text 12"/>
          <p:cNvSpPr/>
          <p:nvPr/>
        </p:nvSpPr>
        <p:spPr>
          <a:xfrm>
            <a:off x="7682984" y="2942987"/>
            <a:ext cx="179963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Footwear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5990273" y="3254335"/>
            <a:ext cx="3492341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Sandals, Shoes, Sneakers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10043160" y="3792379"/>
            <a:ext cx="287893" cy="15240"/>
          </a:xfrm>
          <a:prstGeom prst="roundRect">
            <a:avLst>
              <a:gd name="adj" fmla="val 850218"/>
            </a:avLst>
          </a:prstGeom>
          <a:solidFill>
            <a:srgbClr val="CED9CE"/>
          </a:solidFill>
          <a:ln/>
        </p:spPr>
      </p:sp>
      <p:sp>
        <p:nvSpPr>
          <p:cNvPr id="18" name="Shape 15"/>
          <p:cNvSpPr/>
          <p:nvPr/>
        </p:nvSpPr>
        <p:spPr>
          <a:xfrm>
            <a:off x="10004465" y="3746063"/>
            <a:ext cx="107871" cy="107871"/>
          </a:xfrm>
          <a:prstGeom prst="roundRect">
            <a:avLst>
              <a:gd name="adj" fmla="val 423840"/>
            </a:avLst>
          </a:prstGeom>
          <a:solidFill>
            <a:srgbClr val="438951"/>
          </a:solidFill>
          <a:ln/>
        </p:spPr>
      </p:sp>
      <p:sp>
        <p:nvSpPr>
          <p:cNvPr id="19" name="Text 16"/>
          <p:cNvSpPr/>
          <p:nvPr/>
        </p:nvSpPr>
        <p:spPr>
          <a:xfrm>
            <a:off x="10634186" y="3687485"/>
            <a:ext cx="179963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Outerwear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0634186" y="3998833"/>
            <a:ext cx="3492341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Jacket, Coat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5990273" y="5001101"/>
            <a:ext cx="8136255" cy="2608778"/>
          </a:xfrm>
          <a:prstGeom prst="roundRect">
            <a:avLst>
              <a:gd name="adj" fmla="val 4967"/>
            </a:avLst>
          </a:prstGeom>
          <a:solidFill>
            <a:srgbClr val="E8F3E8"/>
          </a:solidFill>
          <a:ln/>
        </p:spPr>
      </p:sp>
      <p:sp>
        <p:nvSpPr>
          <p:cNvPr id="22" name="Shape 19"/>
          <p:cNvSpPr/>
          <p:nvPr/>
        </p:nvSpPr>
        <p:spPr>
          <a:xfrm>
            <a:off x="5990273" y="5001101"/>
            <a:ext cx="8136255" cy="829508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23" name="Text 20"/>
          <p:cNvSpPr/>
          <p:nvPr/>
        </p:nvSpPr>
        <p:spPr>
          <a:xfrm>
            <a:off x="6134219" y="5145048"/>
            <a:ext cx="2821186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Repeat Buyers &amp; Subscriptions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134219" y="5456396"/>
            <a:ext cx="784836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Repeat buyers (5+ purchases): No (2518), Yes (958)</a:t>
            </a:r>
            <a:endParaRPr lang="en-US" sz="1100" dirty="0"/>
          </a:p>
        </p:txBody>
      </p:sp>
      <p:sp>
        <p:nvSpPr>
          <p:cNvPr id="25" name="Shape 22"/>
          <p:cNvSpPr/>
          <p:nvPr/>
        </p:nvSpPr>
        <p:spPr>
          <a:xfrm>
            <a:off x="5990273" y="5830610"/>
            <a:ext cx="8136255" cy="1779270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26" name="Shape 23"/>
          <p:cNvSpPr/>
          <p:nvPr/>
        </p:nvSpPr>
        <p:spPr>
          <a:xfrm>
            <a:off x="5990273" y="5830610"/>
            <a:ext cx="8136255" cy="15240"/>
          </a:xfrm>
          <a:prstGeom prst="roundRect">
            <a:avLst>
              <a:gd name="adj" fmla="val 850218"/>
            </a:avLst>
          </a:prstGeom>
          <a:solidFill>
            <a:srgbClr val="CED9CE"/>
          </a:solidFill>
          <a:ln/>
        </p:spPr>
      </p:sp>
      <p:sp>
        <p:nvSpPr>
          <p:cNvPr id="27" name="Text 24"/>
          <p:cNvSpPr/>
          <p:nvPr/>
        </p:nvSpPr>
        <p:spPr>
          <a:xfrm>
            <a:off x="6134219" y="5974556"/>
            <a:ext cx="204216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Age Group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6134219" y="6285905"/>
            <a:ext cx="784836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Adult: $62,143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6134219" y="6602492"/>
            <a:ext cx="784836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Middle-aged: $59,197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6134219" y="6919079"/>
            <a:ext cx="784836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Adult: $55,978</a:t>
            </a:r>
            <a:endParaRPr lang="en-US" sz="1100" dirty="0"/>
          </a:p>
        </p:txBody>
      </p:sp>
      <p:sp>
        <p:nvSpPr>
          <p:cNvPr id="31" name="Text 28"/>
          <p:cNvSpPr/>
          <p:nvPr/>
        </p:nvSpPr>
        <p:spPr>
          <a:xfrm>
            <a:off x="6134219" y="7235666"/>
            <a:ext cx="784836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Senior: $55,763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650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Visualizing key insights for actionable business intelligence.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2025-12-26T12:37:13Z</dcterms:created>
  <dcterms:modified xsi:type="dcterms:W3CDTF">2025-12-26T12:37:13Z</dcterms:modified>
</cp:coreProperties>
</file>